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63" r:id="rId3"/>
    <p:sldId id="259" r:id="rId4"/>
    <p:sldId id="261" r:id="rId5"/>
    <p:sldId id="257" r:id="rId6"/>
    <p:sldId id="260" r:id="rId7"/>
    <p:sldId id="258"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93" y="21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EC4763-4FD8-45C5-9249-7720C8D392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0D89606-1E1E-45C7-AAFF-C44211422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F41ADB7-D731-4FEF-864B-81C83AD691E9}"/>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5" name="Footer Placeholder 4">
            <a:extLst>
              <a:ext uri="{FF2B5EF4-FFF2-40B4-BE49-F238E27FC236}">
                <a16:creationId xmlns="" xmlns:a16="http://schemas.microsoft.com/office/drawing/2014/main" id="{D0230584-1320-459F-A007-9FF6B6835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878DBD3-01FA-4EE3-9494-FA62A0AFE86D}"/>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2935642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338EA-580C-4B2E-BFF8-78BFE5A30A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F24F6AF-22C8-4810-AE3E-336EA03F5A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0779CA5-942D-4AE3-A405-5D5C3F9F43C5}"/>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5" name="Footer Placeholder 4">
            <a:extLst>
              <a:ext uri="{FF2B5EF4-FFF2-40B4-BE49-F238E27FC236}">
                <a16:creationId xmlns="" xmlns:a16="http://schemas.microsoft.com/office/drawing/2014/main" id="{24FB7FB9-F29E-4D76-923C-30C259F87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88B6092-7186-4B42-878F-1AA94CD1CEF1}"/>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3995639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5FA72CD-9F5C-483F-A805-AEE61E44CB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A7B9FB3-D26D-427C-98A5-F0470CAAF2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45F2C06-A826-4601-B671-66DE5FFAD423}"/>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5" name="Footer Placeholder 4">
            <a:extLst>
              <a:ext uri="{FF2B5EF4-FFF2-40B4-BE49-F238E27FC236}">
                <a16:creationId xmlns="" xmlns:a16="http://schemas.microsoft.com/office/drawing/2014/main" id="{906A724F-DBD9-45E5-AC50-27D835B5B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A9C1399-0C87-463D-BAA5-B753BE1C9C35}"/>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66970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4B6BC-FB09-4294-B85F-51BC27AE93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25C6B69-CAF9-41FD-BBCB-31FF283B4E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AEF02F1-9130-4C4A-9EC1-A2319526C24C}"/>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5" name="Footer Placeholder 4">
            <a:extLst>
              <a:ext uri="{FF2B5EF4-FFF2-40B4-BE49-F238E27FC236}">
                <a16:creationId xmlns="" xmlns:a16="http://schemas.microsoft.com/office/drawing/2014/main" id="{50F51B9E-6F6B-4495-8007-050C4206BE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FFAA7AF-FB58-4FCD-A0E1-F7AF462B6C49}"/>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730506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A37B5E-A6F9-44B9-B11A-3B64BD1C1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69D824B-5C53-4E09-9D47-5A00CAF3B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72FCFA-7AAC-47C9-9181-B30685140C27}"/>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5" name="Footer Placeholder 4">
            <a:extLst>
              <a:ext uri="{FF2B5EF4-FFF2-40B4-BE49-F238E27FC236}">
                <a16:creationId xmlns="" xmlns:a16="http://schemas.microsoft.com/office/drawing/2014/main" id="{F348BA0A-F303-4CCF-A2F0-EB3670F54B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1800D68-0E2F-4435-B46C-E5208A4DCC67}"/>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383145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AC373-952A-4291-8ACC-1719866825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667C21F-4D9C-44A7-8C74-4BB622C0F5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AC9FEEB2-C8BF-4A67-A5F9-5304F26851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FBCAA9A-8BBF-4F2A-8063-CA0CD2B1CC50}"/>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6" name="Footer Placeholder 5">
            <a:extLst>
              <a:ext uri="{FF2B5EF4-FFF2-40B4-BE49-F238E27FC236}">
                <a16:creationId xmlns="" xmlns:a16="http://schemas.microsoft.com/office/drawing/2014/main" id="{AFF6307E-A2AF-44B9-ACBD-9079AFF24D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848837F-42E8-40CE-9B14-B48865C98723}"/>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2799121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1ABF53-02DB-4D5C-89C2-2114D93336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404EBD2-7221-44F7-97BD-0456F3E0B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CF5F77F-2825-47DA-AFDB-FD148D77DB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D8A3BF6B-8EF2-4625-BE0A-099CFE0F4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FA11B00-CC4E-481A-AB0A-AEC66C24CC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A7FCA99-13D6-4BD1-83D6-66CD0F078CD2}"/>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8" name="Footer Placeholder 7">
            <a:extLst>
              <a:ext uri="{FF2B5EF4-FFF2-40B4-BE49-F238E27FC236}">
                <a16:creationId xmlns="" xmlns:a16="http://schemas.microsoft.com/office/drawing/2014/main" id="{D409E637-6246-4136-9145-ABEC132E8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F70DD611-EC29-45E8-A4F5-7FBA98973735}"/>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309985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103606-3FB8-45A2-B196-F814581D32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D11D683F-E0B9-4538-AAA1-1490A3E8EF10}"/>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4" name="Footer Placeholder 3">
            <a:extLst>
              <a:ext uri="{FF2B5EF4-FFF2-40B4-BE49-F238E27FC236}">
                <a16:creationId xmlns="" xmlns:a16="http://schemas.microsoft.com/office/drawing/2014/main" id="{AF3482E2-98AF-4247-849C-61FB80E265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661159B-889A-44AF-87E4-E667D6ADBDB5}"/>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1437501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76B8A8-0F11-4CD8-A874-ADF654DAB93A}"/>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3" name="Footer Placeholder 2">
            <a:extLst>
              <a:ext uri="{FF2B5EF4-FFF2-40B4-BE49-F238E27FC236}">
                <a16:creationId xmlns="" xmlns:a16="http://schemas.microsoft.com/office/drawing/2014/main" id="{BDF227EA-75C2-40DD-8B66-C2C78B4783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9A5A246-195A-4393-BB1A-7E71237A94ED}"/>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2204973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BE9F0-47E4-418E-8AD4-FF4C15F16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DD532BB-86A7-4AE9-B62B-9CDC36D8B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56AD76E-E8F0-49F8-B5D6-F3B27EB48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327547B-346C-43F3-9815-76F60B673383}"/>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6" name="Footer Placeholder 5">
            <a:extLst>
              <a:ext uri="{FF2B5EF4-FFF2-40B4-BE49-F238E27FC236}">
                <a16:creationId xmlns="" xmlns:a16="http://schemas.microsoft.com/office/drawing/2014/main" id="{ABB98F83-3832-4ECD-A4C9-9B86FC873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8578656-9C27-4F96-B8A0-40BE5706A8FD}"/>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1488815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7BDFFC-E410-4654-ABFB-7771D630E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5F1D5DF-7474-40A7-B4E5-970D05B54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63B9920-8351-4BA0-89E6-00C4EDCE6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67086B8-AE24-47E6-843D-A323081F4B1C}"/>
              </a:ext>
            </a:extLst>
          </p:cNvPr>
          <p:cNvSpPr>
            <a:spLocks noGrp="1"/>
          </p:cNvSpPr>
          <p:nvPr>
            <p:ph type="dt" sz="half" idx="10"/>
          </p:nvPr>
        </p:nvSpPr>
        <p:spPr/>
        <p:txBody>
          <a:bodyPr/>
          <a:lstStyle/>
          <a:p>
            <a:fld id="{DC0EC861-0EC0-4E7E-8993-EC7EB509800C}" type="datetimeFigureOut">
              <a:rPr lang="en-GB" smtClean="0"/>
              <a:pPr/>
              <a:t>20/08/2019</a:t>
            </a:fld>
            <a:endParaRPr lang="en-GB"/>
          </a:p>
        </p:txBody>
      </p:sp>
      <p:sp>
        <p:nvSpPr>
          <p:cNvPr id="6" name="Footer Placeholder 5">
            <a:extLst>
              <a:ext uri="{FF2B5EF4-FFF2-40B4-BE49-F238E27FC236}">
                <a16:creationId xmlns="" xmlns:a16="http://schemas.microsoft.com/office/drawing/2014/main" id="{070B270E-477C-4E92-BE43-5F7B0E4855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0776CD3-487B-41F5-A419-5662C6F1ECBE}"/>
              </a:ext>
            </a:extLst>
          </p:cNvPr>
          <p:cNvSpPr>
            <a:spLocks noGrp="1"/>
          </p:cNvSpPr>
          <p:nvPr>
            <p:ph type="sldNum" sz="quarter" idx="12"/>
          </p:nvPr>
        </p:nvSpPr>
        <p:spPr/>
        <p:txBody>
          <a:bodyPr/>
          <a:lstStyle/>
          <a:p>
            <a:fld id="{265A6515-DFFF-4D32-A876-0CBE6F77EFB5}" type="slidenum">
              <a:rPr lang="en-GB" smtClean="0"/>
              <a:pPr/>
              <a:t>‹#›</a:t>
            </a:fld>
            <a:endParaRPr lang="en-GB"/>
          </a:p>
        </p:txBody>
      </p:sp>
    </p:spTree>
    <p:extLst>
      <p:ext uri="{BB962C8B-B14F-4D97-AF65-F5344CB8AC3E}">
        <p14:creationId xmlns:p14="http://schemas.microsoft.com/office/powerpoint/2010/main" val="1803429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116F48F-C1A0-4ECC-B7BC-08994CD77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6F39157-41E7-4708-A03A-0638601F3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743C431-6122-4B2E-ADCD-6EE2630A3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EC861-0EC0-4E7E-8993-EC7EB509800C}" type="datetimeFigureOut">
              <a:rPr lang="en-GB" smtClean="0"/>
              <a:pPr/>
              <a:t>20/08/2019</a:t>
            </a:fld>
            <a:endParaRPr lang="en-GB"/>
          </a:p>
        </p:txBody>
      </p:sp>
      <p:sp>
        <p:nvSpPr>
          <p:cNvPr id="5" name="Footer Placeholder 4">
            <a:extLst>
              <a:ext uri="{FF2B5EF4-FFF2-40B4-BE49-F238E27FC236}">
                <a16:creationId xmlns="" xmlns:a16="http://schemas.microsoft.com/office/drawing/2014/main" id="{78257987-7D42-44F2-B050-747499221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ECED8930-1701-44E0-BD95-75162104F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A6515-DFFF-4D32-A876-0CBE6F77EFB5}" type="slidenum">
              <a:rPr lang="en-GB" smtClean="0"/>
              <a:pPr/>
              <a:t>‹#›</a:t>
            </a:fld>
            <a:endParaRPr lang="en-GB"/>
          </a:p>
        </p:txBody>
      </p:sp>
    </p:spTree>
    <p:extLst>
      <p:ext uri="{BB962C8B-B14F-4D97-AF65-F5344CB8AC3E}">
        <p14:creationId xmlns:p14="http://schemas.microsoft.com/office/powerpoint/2010/main" val="223086687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9925F22-A1CB-43ED-B52C-3F86873708DD}"/>
              </a:ext>
            </a:extLst>
          </p:cNvPr>
          <p:cNvSpPr>
            <a:spLocks noGrp="1"/>
          </p:cNvSpPr>
          <p:nvPr>
            <p:ph type="title"/>
          </p:nvPr>
        </p:nvSpPr>
        <p:spPr>
          <a:xfrm>
            <a:off x="552469" y="170825"/>
            <a:ext cx="8594358" cy="1228725"/>
          </a:xfrm>
        </p:spPr>
        <p:txBody>
          <a:bodyPr>
            <a:noAutofit/>
          </a:bodyPr>
          <a:lstStyle/>
          <a:p>
            <a:pPr algn="ctr"/>
            <a:r>
              <a:rPr lang="en-IN" sz="2400" b="1" dirty="0">
                <a:solidFill>
                  <a:schemeClr val="accent6"/>
                </a:solidFill>
                <a:effectLst>
                  <a:outerShdw blurRad="38100" dist="38100" dir="2700000" algn="tl">
                    <a:srgbClr val="000000">
                      <a:alpha val="43137"/>
                    </a:srgbClr>
                  </a:outerShdw>
                </a:effectLst>
                <a:latin typeface="Arial Black" panose="020B0A04020102020204" pitchFamily="34" charset="0"/>
              </a:rPr>
              <a:t>Awardee: Shri J.N </a:t>
            </a:r>
            <a:r>
              <a:rPr lang="en-IN" sz="2400" b="1" dirty="0" err="1">
                <a:solidFill>
                  <a:schemeClr val="accent6"/>
                </a:solidFill>
                <a:effectLst>
                  <a:outerShdw blurRad="38100" dist="38100" dir="2700000" algn="tl">
                    <a:srgbClr val="000000">
                      <a:alpha val="43137"/>
                    </a:srgbClr>
                  </a:outerShdw>
                </a:effectLst>
                <a:latin typeface="Arial Black" panose="020B0A04020102020204" pitchFamily="34" charset="0"/>
              </a:rPr>
              <a:t>Mogal</a:t>
            </a:r>
            <a:r>
              <a:rPr lang="en-IN" sz="2000" b="1" dirty="0">
                <a:solidFill>
                  <a:schemeClr val="accent6"/>
                </a:solidFill>
              </a:rPr>
              <a:t/>
            </a:r>
            <a:br>
              <a:rPr lang="en-IN" sz="2000" b="1" dirty="0">
                <a:solidFill>
                  <a:schemeClr val="accent6"/>
                </a:solidFill>
              </a:rPr>
            </a:br>
            <a:r>
              <a:rPr lang="en-IN" sz="2000" b="1" dirty="0">
                <a:solidFill>
                  <a:schemeClr val="bg1"/>
                </a:solidFill>
                <a:latin typeface="Arial" panose="020B0604020202020204" pitchFamily="34" charset="0"/>
                <a:cs typeface="Arial" panose="020B0604020202020204" pitchFamily="34" charset="0"/>
              </a:rPr>
              <a:t>Designation: Vehicle Operator (</a:t>
            </a:r>
            <a:r>
              <a:rPr lang="en-IN" sz="2000" b="1" dirty="0" err="1">
                <a:solidFill>
                  <a:schemeClr val="bg1"/>
                </a:solidFill>
                <a:latin typeface="Arial" panose="020B0604020202020204" pitchFamily="34" charset="0"/>
                <a:cs typeface="Arial" panose="020B0604020202020204" pitchFamily="34" charset="0"/>
              </a:rPr>
              <a:t>Retd</a:t>
            </a:r>
            <a:r>
              <a:rPr lang="en-IN" sz="2000" b="1" dirty="0">
                <a:solidFill>
                  <a:schemeClr val="bg1"/>
                </a:solidFill>
                <a:latin typeface="Arial" panose="020B0604020202020204" pitchFamily="34" charset="0"/>
                <a:cs typeface="Arial" panose="020B0604020202020204" pitchFamily="34" charset="0"/>
              </a:rPr>
              <a:t>.) DRDO (A&amp;A), </a:t>
            </a:r>
            <a:br>
              <a:rPr lang="en-IN" sz="2000" b="1" dirty="0">
                <a:solidFill>
                  <a:schemeClr val="bg1"/>
                </a:solidFill>
                <a:latin typeface="Arial" panose="020B0604020202020204" pitchFamily="34" charset="0"/>
                <a:cs typeface="Arial" panose="020B0604020202020204" pitchFamily="34" charset="0"/>
              </a:rPr>
            </a:br>
            <a:r>
              <a:rPr lang="en-IN"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Ministry of Defence</a:t>
            </a:r>
            <a:endParaRPr lang="en-GB"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 xmlns:a16="http://schemas.microsoft.com/office/drawing/2014/main" id="{6767495B-00A7-4146-BA56-35DA2272713B}"/>
              </a:ext>
            </a:extLst>
          </p:cNvPr>
          <p:cNvSpPr>
            <a:spLocks noGrp="1"/>
          </p:cNvSpPr>
          <p:nvPr>
            <p:ph type="body" sz="half" idx="2"/>
          </p:nvPr>
        </p:nvSpPr>
        <p:spPr>
          <a:xfrm>
            <a:off x="498151" y="1530176"/>
            <a:ext cx="8699866" cy="4508884"/>
          </a:xfrm>
        </p:spPr>
        <p:txBody>
          <a:bodyPr>
            <a:normAutofit/>
          </a:bodyPr>
          <a:lstStyle/>
          <a:p>
            <a:pPr marL="285750" indent="-285750" algn="just">
              <a:lnSpc>
                <a:spcPct val="150000"/>
              </a:lnSpc>
              <a:buFont typeface="Arial" panose="020B0604020202020204" pitchFamily="34" charset="0"/>
              <a:buChar char="•"/>
            </a:pPr>
            <a:endParaRPr lang="en-IN" sz="1900" dirty="0" smtClean="0">
              <a:solidFill>
                <a:schemeClr val="bg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IN" sz="1900" dirty="0" smtClean="0">
                <a:solidFill>
                  <a:schemeClr val="bg1"/>
                </a:solidFill>
                <a:latin typeface="Arial" panose="020B0604020202020204" pitchFamily="34" charset="0"/>
                <a:cs typeface="Arial" panose="020B0604020202020204" pitchFamily="34" charset="0"/>
              </a:rPr>
              <a:t>S</a:t>
            </a:r>
            <a:r>
              <a:rPr lang="en-GB" sz="1900" dirty="0" err="1">
                <a:solidFill>
                  <a:schemeClr val="bg1"/>
                </a:solidFill>
                <a:latin typeface="Arial" panose="020B0604020202020204" pitchFamily="34" charset="0"/>
                <a:cs typeface="Arial" panose="020B0604020202020204" pitchFamily="34" charset="0"/>
              </a:rPr>
              <a:t>hri</a:t>
            </a:r>
            <a:r>
              <a:rPr lang="en-GB" sz="1900" dirty="0">
                <a:solidFill>
                  <a:schemeClr val="bg1"/>
                </a:solidFill>
                <a:latin typeface="Arial" panose="020B0604020202020204" pitchFamily="34" charset="0"/>
                <a:cs typeface="Arial" panose="020B0604020202020204" pitchFamily="34" charset="0"/>
              </a:rPr>
              <a:t> </a:t>
            </a:r>
            <a:r>
              <a:rPr lang="en-GB" sz="1900" dirty="0" err="1">
                <a:solidFill>
                  <a:schemeClr val="bg1"/>
                </a:solidFill>
                <a:latin typeface="Arial" panose="020B0604020202020204" pitchFamily="34" charset="0"/>
                <a:cs typeface="Arial" panose="020B0604020202020204" pitchFamily="34" charset="0"/>
              </a:rPr>
              <a:t>Mogal</a:t>
            </a:r>
            <a:r>
              <a:rPr lang="en-GB" sz="1900" dirty="0">
                <a:solidFill>
                  <a:schemeClr val="bg1"/>
                </a:solidFill>
                <a:latin typeface="Arial" panose="020B0604020202020204" pitchFamily="34" charset="0"/>
                <a:cs typeface="Arial" panose="020B0604020202020204" pitchFamily="34" charset="0"/>
              </a:rPr>
              <a:t> </a:t>
            </a:r>
            <a:r>
              <a:rPr lang="en-IN" sz="1900" dirty="0">
                <a:solidFill>
                  <a:schemeClr val="bg1"/>
                </a:solidFill>
                <a:latin typeface="Arial" panose="020B0604020202020204" pitchFamily="34" charset="0"/>
                <a:cs typeface="Arial" panose="020B0604020202020204" pitchFamily="34" charset="0"/>
              </a:rPr>
              <a:t>i</a:t>
            </a:r>
            <a:r>
              <a:rPr lang="en-GB" sz="1900" dirty="0">
                <a:solidFill>
                  <a:schemeClr val="bg1"/>
                </a:solidFill>
                <a:latin typeface="Arial" panose="020B0604020202020204" pitchFamily="34" charset="0"/>
                <a:cs typeface="Arial" panose="020B0604020202020204" pitchFamily="34" charset="0"/>
              </a:rPr>
              <a:t>n his own simple way he has left an account of his career as a Driver of explosive vans, staff cars, ambulances, while working in DRDO. </a:t>
            </a:r>
          </a:p>
          <a:p>
            <a:pPr marL="285750" indent="-285750" algn="just">
              <a:lnSpc>
                <a:spcPct val="150000"/>
              </a:lnSpc>
              <a:buFont typeface="Arial" panose="020B0604020202020204" pitchFamily="34" charset="0"/>
              <a:buChar char="•"/>
            </a:pPr>
            <a:r>
              <a:rPr lang="en-GB" sz="1900" dirty="0">
                <a:solidFill>
                  <a:schemeClr val="bg1"/>
                </a:solidFill>
                <a:latin typeface="Arial" panose="020B0604020202020204" pitchFamily="34" charset="0"/>
                <a:cs typeface="Arial" panose="020B0604020202020204" pitchFamily="34" charset="0"/>
              </a:rPr>
              <a:t>In his brief, nevertheless, important  ANUBHAV, he has left an account of how he saved lives during his career, whether it be during the Earthquake in Latur or different accidents witnessed by him while performing his duties. </a:t>
            </a:r>
          </a:p>
          <a:p>
            <a:pPr marL="285750" indent="-285750" algn="just">
              <a:lnSpc>
                <a:spcPct val="150000"/>
              </a:lnSpc>
              <a:buFont typeface="Arial" panose="020B0604020202020204" pitchFamily="34" charset="0"/>
              <a:buChar char="•"/>
            </a:pPr>
            <a:r>
              <a:rPr lang="en-GB" sz="1900" dirty="0">
                <a:solidFill>
                  <a:schemeClr val="bg1"/>
                </a:solidFill>
                <a:latin typeface="Arial" panose="020B0604020202020204" pitchFamily="34" charset="0"/>
                <a:cs typeface="Arial" panose="020B0604020202020204" pitchFamily="34" charset="0"/>
              </a:rPr>
              <a:t>In his account he has expressed happiness and satisfaction for duties done honestly and diligently without seeking any reward.</a:t>
            </a:r>
            <a:endParaRPr lang="en-GB" sz="1800" dirty="0">
              <a:solidFill>
                <a:schemeClr val="bg1"/>
              </a:solidFill>
              <a:latin typeface="Arial" panose="020B0604020202020204" pitchFamily="34" charset="0"/>
              <a:cs typeface="Arial" panose="020B0604020202020204" pitchFamily="34" charset="0"/>
            </a:endParaRPr>
          </a:p>
        </p:txBody>
      </p:sp>
      <p:pic>
        <p:nvPicPr>
          <p:cNvPr id="1026" name="Picture 2" descr="C:\Users\Manoj Kumar\Desktop\Awardees Photos\JN Mogal Photo_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5981" y="249269"/>
            <a:ext cx="2391509" cy="302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8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FA284-C31A-4563-A2DA-AF7BDFEB51E6}"/>
              </a:ext>
            </a:extLst>
          </p:cNvPr>
          <p:cNvSpPr>
            <a:spLocks noGrp="1"/>
          </p:cNvSpPr>
          <p:nvPr>
            <p:ph type="title"/>
          </p:nvPr>
        </p:nvSpPr>
        <p:spPr>
          <a:xfrm>
            <a:off x="820531" y="156756"/>
            <a:ext cx="8280239" cy="1057275"/>
          </a:xfrm>
        </p:spPr>
        <p:txBody>
          <a:bodyPr>
            <a:normAutofit/>
          </a:bodyPr>
          <a:lstStyle/>
          <a:p>
            <a:pPr algn="ctr"/>
            <a:r>
              <a:rPr lang="en-IN" sz="2400" b="1" dirty="0">
                <a:solidFill>
                  <a:schemeClr val="accent6"/>
                </a:solidFill>
                <a:effectLst>
                  <a:outerShdw blurRad="38100" dist="38100" dir="2700000" algn="tl">
                    <a:srgbClr val="000000">
                      <a:alpha val="43137"/>
                    </a:srgbClr>
                  </a:outerShdw>
                </a:effectLst>
                <a:latin typeface="Arial Black" panose="020B0A04020102020204" pitchFamily="34" charset="0"/>
              </a:rPr>
              <a:t>Awardee: Shri Sita Ram </a:t>
            </a:r>
            <a:r>
              <a:rPr lang="en-IN" sz="2400" b="1" dirty="0" err="1">
                <a:solidFill>
                  <a:schemeClr val="accent6"/>
                </a:solidFill>
                <a:effectLst>
                  <a:outerShdw blurRad="38100" dist="38100" dir="2700000" algn="tl">
                    <a:srgbClr val="000000">
                      <a:alpha val="43137"/>
                    </a:srgbClr>
                  </a:outerShdw>
                </a:effectLst>
                <a:latin typeface="Arial Black" panose="020B0A04020102020204" pitchFamily="34" charset="0"/>
              </a:rPr>
              <a:t>Himral</a:t>
            </a:r>
            <a:r>
              <a:rPr lang="en-IN" sz="2000" b="1" dirty="0"/>
              <a:t/>
            </a:r>
            <a:br>
              <a:rPr lang="en-IN" sz="2000" b="1" dirty="0"/>
            </a:br>
            <a:r>
              <a:rPr lang="en-IN" sz="2000" b="1" dirty="0">
                <a:solidFill>
                  <a:schemeClr val="bg1"/>
                </a:solidFill>
                <a:latin typeface="Arial" panose="020B0604020202020204" pitchFamily="34" charset="0"/>
                <a:cs typeface="Arial" panose="020B0604020202020204" pitchFamily="34" charset="0"/>
              </a:rPr>
              <a:t>Designation: Postman </a:t>
            </a:r>
            <a:br>
              <a:rPr lang="en-IN" sz="2000" b="1" dirty="0">
                <a:solidFill>
                  <a:schemeClr val="bg1"/>
                </a:solidFill>
                <a:latin typeface="Arial" panose="020B0604020202020204" pitchFamily="34" charset="0"/>
                <a:cs typeface="Arial" panose="020B0604020202020204" pitchFamily="34" charset="0"/>
              </a:rPr>
            </a:br>
            <a:r>
              <a:rPr lang="en-IN"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of Posts</a:t>
            </a:r>
            <a:endParaRPr lang="en-GB"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7BACCEFD-888B-4818-B326-7BECD5198733}"/>
              </a:ext>
            </a:extLst>
          </p:cNvPr>
          <p:cNvSpPr>
            <a:spLocks noGrp="1"/>
          </p:cNvSpPr>
          <p:nvPr>
            <p:ph type="body" sz="half" idx="2"/>
          </p:nvPr>
        </p:nvSpPr>
        <p:spPr>
          <a:xfrm>
            <a:off x="722150" y="1762232"/>
            <a:ext cx="8279191" cy="4566649"/>
          </a:xfrm>
        </p:spPr>
        <p:txBody>
          <a:bodyPr>
            <a:normAutofit/>
          </a:bodyPr>
          <a:lstStyle/>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Shri Sita Ram </a:t>
            </a:r>
            <a:r>
              <a:rPr lang="en-IN" sz="1800" dirty="0" err="1">
                <a:solidFill>
                  <a:schemeClr val="bg1"/>
                </a:solidFill>
                <a:latin typeface="Arial" panose="020B0604020202020204" pitchFamily="34" charset="0"/>
                <a:cs typeface="Arial" panose="020B0604020202020204" pitchFamily="34" charset="0"/>
              </a:rPr>
              <a:t>Himral</a:t>
            </a:r>
            <a:r>
              <a:rPr lang="en-IN" sz="1800" dirty="0">
                <a:solidFill>
                  <a:schemeClr val="bg1"/>
                </a:solidFill>
                <a:latin typeface="Arial" panose="020B0604020202020204" pitchFamily="34" charset="0"/>
                <a:cs typeface="Arial" panose="020B0604020202020204" pitchFamily="34" charset="0"/>
              </a:rPr>
              <a:t> served for 39 years in the Department as a Postman.</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He has left his ‘Anubhav’ highlighting his commitment towards the job despite its intrinsic perils, such as crossing the </a:t>
            </a:r>
            <a:r>
              <a:rPr lang="en-IN" sz="1800" dirty="0" err="1">
                <a:solidFill>
                  <a:schemeClr val="bg1"/>
                </a:solidFill>
                <a:latin typeface="Arial" panose="020B0604020202020204" pitchFamily="34" charset="0"/>
                <a:cs typeface="Arial" panose="020B0604020202020204" pitchFamily="34" charset="0"/>
              </a:rPr>
              <a:t>Satluj</a:t>
            </a:r>
            <a:r>
              <a:rPr lang="en-IN" sz="1800" dirty="0">
                <a:solidFill>
                  <a:schemeClr val="bg1"/>
                </a:solidFill>
                <a:latin typeface="Arial" panose="020B0604020202020204" pitchFamily="34" charset="0"/>
                <a:cs typeface="Arial" panose="020B0604020202020204" pitchFamily="34" charset="0"/>
              </a:rPr>
              <a:t> River on make shift swings, crossing drains without bridges to reach one village after the other to deliver </a:t>
            </a:r>
            <a:r>
              <a:rPr lang="en-IN" sz="1800" dirty="0" err="1">
                <a:solidFill>
                  <a:schemeClr val="bg1"/>
                </a:solidFill>
                <a:latin typeface="Arial" panose="020B0604020202020204" pitchFamily="34" charset="0"/>
                <a:cs typeface="Arial" panose="020B0604020202020204" pitchFamily="34" charset="0"/>
              </a:rPr>
              <a:t>Dak</a:t>
            </a:r>
            <a:r>
              <a:rPr lang="en-IN" sz="1800" dirty="0">
                <a:solidFill>
                  <a:schemeClr val="bg1"/>
                </a:solidFill>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Shri Sita Rams’ Anubhav of 39 years is appreciated, since it shows that no job is small and that it is because of these foot soldiers that the Government is able to deliver. </a:t>
            </a:r>
          </a:p>
        </p:txBody>
      </p:sp>
      <p:pic>
        <p:nvPicPr>
          <p:cNvPr id="5122" name="Picture 2" descr="C:\Users\Manoj Kumar\Desktop\Awardees Photos\SR Himral Photo.jpeg"/>
          <p:cNvPicPr>
            <a:picLocks noChangeAspect="1" noChangeArrowheads="1"/>
          </p:cNvPicPr>
          <p:nvPr/>
        </p:nvPicPr>
        <p:blipFill rotWithShape="1">
          <a:blip r:embed="rId2">
            <a:extLst>
              <a:ext uri="{28A0092B-C50C-407E-A947-70E740481C1C}">
                <a14:useLocalDpi xmlns:a14="http://schemas.microsoft.com/office/drawing/2010/main" val="0"/>
              </a:ext>
            </a:extLst>
          </a:blip>
          <a:srcRect l="2191" r="6137" b="7262"/>
          <a:stretch/>
        </p:blipFill>
        <p:spPr bwMode="auto">
          <a:xfrm>
            <a:off x="9455499" y="302551"/>
            <a:ext cx="2522137" cy="333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153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C167EA-D8A4-4507-ADD8-DCA35C93F590}"/>
              </a:ext>
            </a:extLst>
          </p:cNvPr>
          <p:cNvSpPr>
            <a:spLocks noGrp="1"/>
          </p:cNvSpPr>
          <p:nvPr>
            <p:ph type="title"/>
          </p:nvPr>
        </p:nvSpPr>
        <p:spPr>
          <a:xfrm>
            <a:off x="839788" y="276225"/>
            <a:ext cx="8691074" cy="1323975"/>
          </a:xfrm>
        </p:spPr>
        <p:txBody>
          <a:bodyPr>
            <a:normAutofit/>
          </a:bodyPr>
          <a:lstStyle/>
          <a:p>
            <a:pPr algn="ctr"/>
            <a:r>
              <a:rPr lang="en-IN" sz="2400" dirty="0">
                <a:solidFill>
                  <a:schemeClr val="accent6"/>
                </a:solidFill>
                <a:latin typeface="Arial Black" panose="020B0A04020102020204" pitchFamily="34" charset="0"/>
              </a:rPr>
              <a:t>Awardee: Shri S. </a:t>
            </a:r>
            <a:r>
              <a:rPr lang="en-IN" sz="2400" dirty="0" err="1">
                <a:solidFill>
                  <a:schemeClr val="accent6"/>
                </a:solidFill>
                <a:latin typeface="Arial Black" panose="020B0A04020102020204" pitchFamily="34" charset="0"/>
              </a:rPr>
              <a:t>Kanagaraj</a:t>
            </a:r>
            <a:r>
              <a:rPr lang="en-IN" dirty="0"/>
              <a:t/>
            </a:r>
            <a:br>
              <a:rPr lang="en-IN" dirty="0"/>
            </a:br>
            <a:r>
              <a:rPr lang="en-IN" sz="2000" b="1" dirty="0">
                <a:solidFill>
                  <a:schemeClr val="bg1"/>
                </a:solidFill>
                <a:latin typeface="Arial" panose="020B0604020202020204" pitchFamily="34" charset="0"/>
                <a:cs typeface="Arial" panose="020B0604020202020204" pitchFamily="34" charset="0"/>
              </a:rPr>
              <a:t>Designation: Asst Sub-Inspector, Central Reserve Police Force</a:t>
            </a:r>
            <a:r>
              <a:rPr lang="en-IN" sz="2000" b="1" dirty="0">
                <a:latin typeface="Arial" panose="020B0604020202020204" pitchFamily="34" charset="0"/>
                <a:cs typeface="Arial" panose="020B0604020202020204" pitchFamily="34" charset="0"/>
              </a:rPr>
              <a:t/>
            </a:r>
            <a:br>
              <a:rPr lang="en-IN" sz="2000" b="1" dirty="0">
                <a:latin typeface="Arial" panose="020B0604020202020204" pitchFamily="34" charset="0"/>
                <a:cs typeface="Arial" panose="020B0604020202020204" pitchFamily="34" charset="0"/>
              </a:rPr>
            </a:br>
            <a:r>
              <a:rPr lang="en-IN"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Ministry of Home Affairs</a:t>
            </a:r>
            <a:r>
              <a:rPr lang="en-IN" sz="2000" b="1" dirty="0">
                <a:solidFill>
                  <a:schemeClr val="accent6"/>
                </a:solidFill>
              </a:rPr>
              <a:t/>
            </a:r>
            <a:br>
              <a:rPr lang="en-IN" sz="2000" b="1" dirty="0">
                <a:solidFill>
                  <a:schemeClr val="accent6"/>
                </a:solidFill>
              </a:rPr>
            </a:br>
            <a:endParaRPr lang="en-GB" sz="2000" b="1" dirty="0">
              <a:solidFill>
                <a:schemeClr val="accent6"/>
              </a:solidFill>
            </a:endParaRPr>
          </a:p>
        </p:txBody>
      </p:sp>
      <p:sp>
        <p:nvSpPr>
          <p:cNvPr id="4" name="Text Placeholder 3">
            <a:extLst>
              <a:ext uri="{FF2B5EF4-FFF2-40B4-BE49-F238E27FC236}">
                <a16:creationId xmlns="" xmlns:a16="http://schemas.microsoft.com/office/drawing/2014/main" id="{11DC856C-0AEF-417D-B872-2E4DF6F05DFC}"/>
              </a:ext>
            </a:extLst>
          </p:cNvPr>
          <p:cNvSpPr>
            <a:spLocks noGrp="1"/>
          </p:cNvSpPr>
          <p:nvPr>
            <p:ph type="body" sz="half" idx="2"/>
          </p:nvPr>
        </p:nvSpPr>
        <p:spPr>
          <a:xfrm>
            <a:off x="626292" y="1718036"/>
            <a:ext cx="8691074" cy="4515599"/>
          </a:xfrm>
        </p:spPr>
        <p:txBody>
          <a:bodyPr>
            <a:normAutofit fontScale="92500"/>
          </a:bodyPr>
          <a:lstStyle/>
          <a:p>
            <a:pPr marL="285750" indent="-285750" algn="just">
              <a:lnSpc>
                <a:spcPct val="16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Shri </a:t>
            </a:r>
            <a:r>
              <a:rPr lang="en-IN" sz="1800" dirty="0" err="1">
                <a:solidFill>
                  <a:schemeClr val="bg1"/>
                </a:solidFill>
                <a:latin typeface="Arial" panose="020B0604020202020204" pitchFamily="34" charset="0"/>
                <a:cs typeface="Arial" panose="020B0604020202020204" pitchFamily="34" charset="0"/>
              </a:rPr>
              <a:t>S.Kanagaraj</a:t>
            </a:r>
            <a:r>
              <a:rPr lang="en-IN" sz="1800" dirty="0">
                <a:solidFill>
                  <a:schemeClr val="bg1"/>
                </a:solidFill>
                <a:latin typeface="Arial" panose="020B0604020202020204" pitchFamily="34" charset="0"/>
                <a:cs typeface="Arial" panose="020B0604020202020204" pitchFamily="34" charset="0"/>
              </a:rPr>
              <a:t>, ASI, through his ‘Anubhav’ has left a very inspiring account of a true patriot who experienced multiple field-level operations at ground level with terrorists.</a:t>
            </a:r>
          </a:p>
          <a:p>
            <a:pPr marL="285750" indent="-285750" algn="just">
              <a:lnSpc>
                <a:spcPct val="16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Whether it be with the LTTE in Bangalore, militants in J&amp;K, Maoists in West Bengal or North East counter-insurgency operations, the officer remained true to the cause of his force.</a:t>
            </a:r>
          </a:p>
          <a:p>
            <a:pPr marL="285750" indent="-285750" algn="just">
              <a:lnSpc>
                <a:spcPct val="16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In his narrative, he explains how unflinching trust in his senior officers &amp; subordinates helped him in achieving success. Though a tough and risky life, he talks about the positive aspects of the job, such as opportunities to witness  different cultures, weather conditions, life-styles and cuisines in different states while serving.</a:t>
            </a:r>
            <a:endParaRPr lang="en-GB" sz="1800" dirty="0">
              <a:solidFill>
                <a:schemeClr val="bg1"/>
              </a:solidFill>
              <a:latin typeface="Arial" panose="020B0604020202020204" pitchFamily="34" charset="0"/>
              <a:cs typeface="Arial" panose="020B0604020202020204" pitchFamily="34" charset="0"/>
            </a:endParaRPr>
          </a:p>
        </p:txBody>
      </p:sp>
      <p:pic>
        <p:nvPicPr>
          <p:cNvPr id="4098" name="Picture 2" descr="C:\Users\Manoj Kumar\Desktop\Awardees Photos\Sh Kanagaraj Photoe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6267" y="343352"/>
            <a:ext cx="2341125" cy="289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21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FA284-C31A-4563-A2DA-AF7BDFEB51E6}"/>
              </a:ext>
            </a:extLst>
          </p:cNvPr>
          <p:cNvSpPr>
            <a:spLocks noGrp="1"/>
          </p:cNvSpPr>
          <p:nvPr>
            <p:ph type="title"/>
          </p:nvPr>
        </p:nvSpPr>
        <p:spPr>
          <a:xfrm>
            <a:off x="820531" y="156756"/>
            <a:ext cx="8280239" cy="1057275"/>
          </a:xfrm>
        </p:spPr>
        <p:txBody>
          <a:bodyPr>
            <a:normAutofit/>
          </a:bodyPr>
          <a:lstStyle/>
          <a:p>
            <a:pPr algn="ctr"/>
            <a:r>
              <a:rPr lang="en-IN" sz="2400" b="1" dirty="0">
                <a:solidFill>
                  <a:schemeClr val="accent6"/>
                </a:solidFill>
                <a:effectLst>
                  <a:outerShdw blurRad="38100" dist="38100" dir="2700000" algn="tl">
                    <a:srgbClr val="000000">
                      <a:alpha val="43137"/>
                    </a:srgbClr>
                  </a:outerShdw>
                </a:effectLst>
                <a:latin typeface="Arial Black" panose="020B0A04020102020204" pitchFamily="34" charset="0"/>
              </a:rPr>
              <a:t>Awardee: Shri Madan Gopal</a:t>
            </a:r>
            <a:r>
              <a:rPr lang="en-IN" sz="2000" b="1" dirty="0"/>
              <a:t/>
            </a:r>
            <a:br>
              <a:rPr lang="en-IN" sz="2000" b="1" dirty="0"/>
            </a:br>
            <a:r>
              <a:rPr lang="en-IN" sz="2000" b="1" dirty="0">
                <a:solidFill>
                  <a:schemeClr val="bg1"/>
                </a:solidFill>
                <a:latin typeface="Arial" panose="020B0604020202020204" pitchFamily="34" charset="0"/>
                <a:cs typeface="Arial" panose="020B0604020202020204" pitchFamily="34" charset="0"/>
              </a:rPr>
              <a:t>Designation: Inspector, Central Industrial Security Force</a:t>
            </a:r>
            <a:br>
              <a:rPr lang="en-IN" sz="2000" b="1" dirty="0">
                <a:solidFill>
                  <a:schemeClr val="bg1"/>
                </a:solidFill>
                <a:latin typeface="Arial" panose="020B0604020202020204" pitchFamily="34" charset="0"/>
                <a:cs typeface="Arial" panose="020B0604020202020204" pitchFamily="34" charset="0"/>
              </a:rPr>
            </a:br>
            <a:r>
              <a:rPr lang="en-IN"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Ministry of Home Affairs</a:t>
            </a:r>
            <a:endParaRPr lang="en-GB"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7BACCEFD-888B-4818-B326-7BECD5198733}"/>
              </a:ext>
            </a:extLst>
          </p:cNvPr>
          <p:cNvSpPr>
            <a:spLocks noGrp="1"/>
          </p:cNvSpPr>
          <p:nvPr>
            <p:ph type="body" sz="half" idx="2"/>
          </p:nvPr>
        </p:nvSpPr>
        <p:spPr>
          <a:xfrm>
            <a:off x="611616" y="1681845"/>
            <a:ext cx="8279191" cy="4566649"/>
          </a:xfrm>
        </p:spPr>
        <p:txBody>
          <a:bodyPr>
            <a:normAutofit/>
          </a:bodyPr>
          <a:lstStyle/>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Shri Madan Gopal has left an excellent account of his career spanning 36 years in the CISF. </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The narration is inspiring since it lays stress on discipline, punctuality, hard work, honesty, effectiveness, cordial behaviour, alertness and respect for seniors while serving in the force.</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Shri Gopal has left an interesting record of his contribution while serving in ONGC, NTPC, Metro and Airports. </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The retired officer is full of praise of the CISF which has helped him in more ways than one and his Anubhav will inspire many to join the force.</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39" t="6221" r="5506" b="15170"/>
          <a:stretch/>
        </p:blipFill>
        <p:spPr bwMode="auto">
          <a:xfrm>
            <a:off x="9555982" y="311500"/>
            <a:ext cx="2464930" cy="292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10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C1F6F-EA2B-4F3F-978A-82B6FFD72886}"/>
              </a:ext>
            </a:extLst>
          </p:cNvPr>
          <p:cNvSpPr>
            <a:spLocks noGrp="1"/>
          </p:cNvSpPr>
          <p:nvPr>
            <p:ph type="title"/>
          </p:nvPr>
        </p:nvSpPr>
        <p:spPr>
          <a:xfrm>
            <a:off x="799596" y="277801"/>
            <a:ext cx="8576774" cy="1357884"/>
          </a:xfrm>
        </p:spPr>
        <p:txBody>
          <a:bodyPr>
            <a:normAutofit/>
          </a:bodyPr>
          <a:lstStyle/>
          <a:p>
            <a:pPr algn="ctr"/>
            <a:r>
              <a:rPr lang="en-IN" sz="2400" dirty="0">
                <a:solidFill>
                  <a:schemeClr val="accent6"/>
                </a:solidFill>
                <a:effectLst>
                  <a:outerShdw blurRad="38100" dist="38100" dir="2700000" algn="tl">
                    <a:srgbClr val="000000">
                      <a:alpha val="43137"/>
                    </a:srgbClr>
                  </a:outerShdw>
                </a:effectLst>
                <a:latin typeface="Arial Black" panose="020B0A04020102020204" pitchFamily="34" charset="0"/>
              </a:rPr>
              <a:t>Awardee: Ms. </a:t>
            </a:r>
            <a:r>
              <a:rPr lang="en-IN" sz="2400" dirty="0" err="1">
                <a:solidFill>
                  <a:schemeClr val="accent6"/>
                </a:solidFill>
                <a:effectLst>
                  <a:outerShdw blurRad="38100" dist="38100" dir="2700000" algn="tl">
                    <a:srgbClr val="000000">
                      <a:alpha val="43137"/>
                    </a:srgbClr>
                  </a:outerShdw>
                </a:effectLst>
                <a:latin typeface="Arial Black" panose="020B0A04020102020204" pitchFamily="34" charset="0"/>
              </a:rPr>
              <a:t>Kshipra</a:t>
            </a:r>
            <a:r>
              <a:rPr lang="en-IN" sz="2400" dirty="0">
                <a:solidFill>
                  <a:schemeClr val="accent6"/>
                </a:solidFill>
                <a:effectLst>
                  <a:outerShdw blurRad="38100" dist="38100" dir="2700000" algn="tl">
                    <a:srgbClr val="000000">
                      <a:alpha val="43137"/>
                    </a:srgbClr>
                  </a:outerShdw>
                </a:effectLst>
                <a:latin typeface="Arial Black" panose="020B0A04020102020204" pitchFamily="34" charset="0"/>
              </a:rPr>
              <a:t> </a:t>
            </a:r>
            <a:r>
              <a:rPr lang="en-IN" sz="2400" dirty="0" err="1">
                <a:solidFill>
                  <a:schemeClr val="accent6"/>
                </a:solidFill>
                <a:effectLst>
                  <a:outerShdw blurRad="38100" dist="38100" dir="2700000" algn="tl">
                    <a:srgbClr val="000000">
                      <a:alpha val="43137"/>
                    </a:srgbClr>
                  </a:outerShdw>
                </a:effectLst>
                <a:latin typeface="Arial Black" panose="020B0A04020102020204" pitchFamily="34" charset="0"/>
              </a:rPr>
              <a:t>Misra</a:t>
            </a:r>
            <a:r>
              <a:rPr lang="en-IN" sz="2400" dirty="0">
                <a:solidFill>
                  <a:schemeClr val="accent6"/>
                </a:solidFill>
                <a:effectLst>
                  <a:outerShdw blurRad="38100" dist="38100" dir="2700000" algn="tl">
                    <a:srgbClr val="000000">
                      <a:alpha val="43137"/>
                    </a:srgbClr>
                  </a:outerShdw>
                </a:effectLst>
                <a:latin typeface="Arial Black" panose="020B0A04020102020204" pitchFamily="34" charset="0"/>
              </a:rPr>
              <a:t> </a:t>
            </a:r>
            <a:r>
              <a:rPr lang="en-IN" sz="2000" dirty="0">
                <a:latin typeface="+mn-lt"/>
              </a:rPr>
              <a:t/>
            </a:r>
            <a:br>
              <a:rPr lang="en-IN" sz="2000" dirty="0">
                <a:latin typeface="+mn-lt"/>
              </a:rPr>
            </a:br>
            <a:r>
              <a:rPr lang="en-IN" sz="2000" b="1" dirty="0">
                <a:solidFill>
                  <a:schemeClr val="bg1"/>
                </a:solidFill>
                <a:latin typeface="Arial" panose="020B0604020202020204" pitchFamily="34" charset="0"/>
                <a:cs typeface="Arial" panose="020B0604020202020204" pitchFamily="34" charset="0"/>
              </a:rPr>
              <a:t>Designation: Scientist F (</a:t>
            </a:r>
            <a:r>
              <a:rPr lang="en-IN" sz="2000" b="1" dirty="0" err="1">
                <a:solidFill>
                  <a:schemeClr val="bg1"/>
                </a:solidFill>
                <a:latin typeface="Arial" panose="020B0604020202020204" pitchFamily="34" charset="0"/>
                <a:cs typeface="Arial" panose="020B0604020202020204" pitchFamily="34" charset="0"/>
              </a:rPr>
              <a:t>Retd</a:t>
            </a:r>
            <a:r>
              <a:rPr lang="en-IN" sz="2000" b="1" dirty="0">
                <a:solidFill>
                  <a:schemeClr val="bg1"/>
                </a:solidFill>
                <a:latin typeface="Arial" panose="020B0604020202020204" pitchFamily="34" charset="0"/>
                <a:cs typeface="Arial" panose="020B0604020202020204" pitchFamily="34" charset="0"/>
              </a:rPr>
              <a:t>.) Defence Research &amp; Development Service (DRDS)</a:t>
            </a:r>
            <a:r>
              <a:rPr lang="en-IN" sz="2000" b="1" dirty="0">
                <a:latin typeface="Arial" panose="020B0604020202020204" pitchFamily="34" charset="0"/>
                <a:cs typeface="Arial" panose="020B0604020202020204" pitchFamily="34" charset="0"/>
              </a:rPr>
              <a:t/>
            </a:r>
            <a:br>
              <a:rPr lang="en-IN" sz="2000" b="1" dirty="0">
                <a:latin typeface="Arial" panose="020B0604020202020204" pitchFamily="34" charset="0"/>
                <a:cs typeface="Arial" panose="020B0604020202020204" pitchFamily="34" charset="0"/>
              </a:rPr>
            </a:br>
            <a:r>
              <a:rPr lang="en-IN"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Ministry of Defence</a:t>
            </a:r>
            <a:endParaRPr lang="en-GB"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5933F34C-59F1-41C6-90DE-DE4D0029FC71}"/>
              </a:ext>
            </a:extLst>
          </p:cNvPr>
          <p:cNvSpPr>
            <a:spLocks noGrp="1"/>
          </p:cNvSpPr>
          <p:nvPr>
            <p:ph type="body" sz="half" idx="2"/>
          </p:nvPr>
        </p:nvSpPr>
        <p:spPr>
          <a:xfrm>
            <a:off x="588588" y="1940517"/>
            <a:ext cx="8694630" cy="4500473"/>
          </a:xfrm>
        </p:spPr>
        <p:txBody>
          <a:bodyPr>
            <a:normAutofit/>
          </a:bodyPr>
          <a:lstStyle/>
          <a:p>
            <a:pPr marL="285750" indent="-285750" algn="just">
              <a:lnSpc>
                <a:spcPct val="20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Ms. </a:t>
            </a:r>
            <a:r>
              <a:rPr lang="en-IN" sz="1800" dirty="0" err="1">
                <a:solidFill>
                  <a:schemeClr val="bg1"/>
                </a:solidFill>
                <a:latin typeface="Arial" panose="020B0604020202020204" pitchFamily="34" charset="0"/>
                <a:cs typeface="Arial" panose="020B0604020202020204" pitchFamily="34" charset="0"/>
              </a:rPr>
              <a:t>Misra</a:t>
            </a:r>
            <a:r>
              <a:rPr lang="en-IN" sz="1800" dirty="0">
                <a:solidFill>
                  <a:schemeClr val="bg1"/>
                </a:solidFill>
                <a:latin typeface="Arial" panose="020B0604020202020204" pitchFamily="34" charset="0"/>
                <a:cs typeface="Arial" panose="020B0604020202020204" pitchFamily="34" charset="0"/>
              </a:rPr>
              <a:t> through her ‘Anubhav’ has left a wealth of information on how she devoted herself to research projects  and developed DRDO Arsenic Removal Technology (DART) for ground water purification. </a:t>
            </a:r>
          </a:p>
          <a:p>
            <a:pPr marL="285750" indent="-285750" algn="just">
              <a:lnSpc>
                <a:spcPct val="20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She has also left an inspiring account for future generations of her contribution towards development of therapeutic interventions from herbal sources for protecting Armed Forces deputed at high altitudes from hypobaric </a:t>
            </a:r>
            <a:r>
              <a:rPr lang="en-IN" sz="1800" dirty="0" err="1">
                <a:solidFill>
                  <a:schemeClr val="bg1"/>
                </a:solidFill>
                <a:latin typeface="Arial" panose="020B0604020202020204" pitchFamily="34" charset="0"/>
                <a:cs typeface="Arial" panose="020B0604020202020204" pitchFamily="34" charset="0"/>
              </a:rPr>
              <a:t>hypoxi</a:t>
            </a:r>
            <a:r>
              <a:rPr lang="en-IN" sz="1800" dirty="0">
                <a:solidFill>
                  <a:schemeClr val="bg1"/>
                </a:solidFill>
                <a:latin typeface="Arial" panose="020B0604020202020204" pitchFamily="34" charset="0"/>
                <a:cs typeface="Arial" panose="020B0604020202020204" pitchFamily="34" charset="0"/>
              </a:rPr>
              <a:t> </a:t>
            </a:r>
            <a:r>
              <a:rPr lang="en-IN" sz="1800" dirty="0" smtClean="0">
                <a:solidFill>
                  <a:schemeClr val="bg1"/>
                </a:solidFill>
                <a:latin typeface="Arial" panose="020B0604020202020204" pitchFamily="34" charset="0"/>
                <a:cs typeface="Arial" panose="020B0604020202020204" pitchFamily="34" charset="0"/>
              </a:rPr>
              <a:t>conditions</a:t>
            </a:r>
            <a:r>
              <a:rPr lang="en-IN" sz="1800" dirty="0">
                <a:solidFill>
                  <a:schemeClr val="bg1"/>
                </a:solidFill>
                <a:latin typeface="Arial" panose="020B0604020202020204" pitchFamily="34" charset="0"/>
                <a:cs typeface="Arial" panose="020B0604020202020204" pitchFamily="34" charset="0"/>
              </a:rPr>
              <a:t>. </a:t>
            </a:r>
            <a:endParaRPr lang="en-GB" sz="1800" dirty="0">
              <a:solidFill>
                <a:schemeClr val="bg1"/>
              </a:solidFill>
              <a:latin typeface="Arial" panose="020B0604020202020204" pitchFamily="34" charset="0"/>
              <a:cs typeface="Arial" panose="020B0604020202020204" pitchFamily="34" charset="0"/>
            </a:endParaRPr>
          </a:p>
        </p:txBody>
      </p:sp>
      <p:pic>
        <p:nvPicPr>
          <p:cNvPr id="2050" name="Picture 2" descr="C:\Users\Manoj Kumar\Desktop\Awardees Photos\kshipra misra .jpeg"/>
          <p:cNvPicPr>
            <a:picLocks noChangeAspect="1" noChangeArrowheads="1"/>
          </p:cNvPicPr>
          <p:nvPr/>
        </p:nvPicPr>
        <p:blipFill rotWithShape="1">
          <a:blip r:embed="rId2">
            <a:extLst>
              <a:ext uri="{28A0092B-C50C-407E-A947-70E740481C1C}">
                <a14:useLocalDpi xmlns:a14="http://schemas.microsoft.com/office/drawing/2010/main" val="0"/>
              </a:ext>
            </a:extLst>
          </a:blip>
          <a:srcRect l="6697" t="36045" r="16142" b="18681"/>
          <a:stretch/>
        </p:blipFill>
        <p:spPr bwMode="auto">
          <a:xfrm>
            <a:off x="9465547" y="351695"/>
            <a:ext cx="2464155" cy="297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32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05449-AD2A-403B-A45B-065C793A66D8}"/>
              </a:ext>
            </a:extLst>
          </p:cNvPr>
          <p:cNvSpPr>
            <a:spLocks noGrp="1"/>
          </p:cNvSpPr>
          <p:nvPr>
            <p:ph type="title"/>
          </p:nvPr>
        </p:nvSpPr>
        <p:spPr>
          <a:xfrm>
            <a:off x="1094666" y="266721"/>
            <a:ext cx="8069224" cy="1019908"/>
          </a:xfrm>
        </p:spPr>
        <p:txBody>
          <a:bodyPr>
            <a:normAutofit/>
          </a:bodyPr>
          <a:lstStyle/>
          <a:p>
            <a:pPr algn="ctr"/>
            <a:r>
              <a:rPr lang="en-IN" sz="2400" dirty="0">
                <a:solidFill>
                  <a:schemeClr val="accent6"/>
                </a:solidFill>
                <a:effectLst>
                  <a:outerShdw blurRad="38100" dist="38100" dir="2700000" algn="tl">
                    <a:srgbClr val="000000">
                      <a:alpha val="43137"/>
                    </a:srgbClr>
                  </a:outerShdw>
                </a:effectLst>
                <a:latin typeface="Arial Black" panose="020B0A04020102020204" pitchFamily="34" charset="0"/>
              </a:rPr>
              <a:t>Awardee: Shri Basheer </a:t>
            </a:r>
            <a:r>
              <a:rPr lang="en-IN" sz="2400" dirty="0" err="1">
                <a:solidFill>
                  <a:schemeClr val="accent6"/>
                </a:solidFill>
                <a:effectLst>
                  <a:outerShdw blurRad="38100" dist="38100" dir="2700000" algn="tl">
                    <a:srgbClr val="000000">
                      <a:alpha val="43137"/>
                    </a:srgbClr>
                  </a:outerShdw>
                </a:effectLst>
                <a:latin typeface="Arial Black" panose="020B0A04020102020204" pitchFamily="34" charset="0"/>
              </a:rPr>
              <a:t>Ahammad</a:t>
            </a:r>
            <a:r>
              <a:rPr lang="en-IN" sz="2400" dirty="0">
                <a:solidFill>
                  <a:schemeClr val="accent6"/>
                </a:solidFill>
                <a:effectLst>
                  <a:outerShdw blurRad="38100" dist="38100" dir="2700000" algn="tl">
                    <a:srgbClr val="000000">
                      <a:alpha val="43137"/>
                    </a:srgbClr>
                  </a:outerShdw>
                </a:effectLst>
                <a:latin typeface="Arial Black" panose="020B0A04020102020204" pitchFamily="34" charset="0"/>
              </a:rPr>
              <a:t> </a:t>
            </a:r>
            <a:r>
              <a:rPr lang="en-IN" sz="2400" dirty="0" err="1">
                <a:solidFill>
                  <a:schemeClr val="accent6"/>
                </a:solidFill>
                <a:effectLst>
                  <a:outerShdw blurRad="38100" dist="38100" dir="2700000" algn="tl">
                    <a:srgbClr val="000000">
                      <a:alpha val="43137"/>
                    </a:srgbClr>
                  </a:outerShdw>
                </a:effectLst>
                <a:latin typeface="Arial Black" panose="020B0A04020102020204" pitchFamily="34" charset="0"/>
              </a:rPr>
              <a:t>Kaji</a:t>
            </a:r>
            <a:r>
              <a:rPr lang="en-IN" sz="2400" dirty="0"/>
              <a:t/>
            </a:r>
            <a:br>
              <a:rPr lang="en-IN" sz="2400" dirty="0"/>
            </a:br>
            <a:r>
              <a:rPr lang="en-IN" sz="2000" b="1" dirty="0">
                <a:solidFill>
                  <a:schemeClr val="bg1"/>
                </a:solidFill>
                <a:latin typeface="Arial" panose="020B0604020202020204" pitchFamily="34" charset="0"/>
                <a:cs typeface="Arial" panose="020B0604020202020204" pitchFamily="34" charset="0"/>
              </a:rPr>
              <a:t>Designation: Sub-Inspector, Central Reserve Police Force</a:t>
            </a:r>
            <a:r>
              <a:rPr lang="en-IN" sz="2000" b="1" dirty="0">
                <a:latin typeface="Arial" panose="020B0604020202020204" pitchFamily="34" charset="0"/>
                <a:cs typeface="Arial" panose="020B0604020202020204" pitchFamily="34" charset="0"/>
              </a:rPr>
              <a:t/>
            </a:r>
            <a:br>
              <a:rPr lang="en-IN" sz="2000" b="1" dirty="0">
                <a:latin typeface="Arial" panose="020B0604020202020204" pitchFamily="34" charset="0"/>
                <a:cs typeface="Arial" panose="020B0604020202020204" pitchFamily="34" charset="0"/>
              </a:rPr>
            </a:br>
            <a:r>
              <a:rPr lang="en-IN"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Ministry of Home Affairs</a:t>
            </a:r>
            <a:endParaRPr lang="en-GB"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71C7D447-63E1-48B1-A1FC-2D6CD9EF18B5}"/>
              </a:ext>
            </a:extLst>
          </p:cNvPr>
          <p:cNvSpPr>
            <a:spLocks noGrp="1"/>
          </p:cNvSpPr>
          <p:nvPr>
            <p:ph type="body" sz="half" idx="2"/>
          </p:nvPr>
        </p:nvSpPr>
        <p:spPr>
          <a:xfrm>
            <a:off x="890682" y="1736752"/>
            <a:ext cx="8068177" cy="4807885"/>
          </a:xfrm>
        </p:spPr>
        <p:txBody>
          <a:bodyPr>
            <a:normAutofit/>
          </a:bodyPr>
          <a:lstStyle/>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Shri Basheer in a career spanning about 38 years in CRPF has left an inspiring account of risky anti-militant operations in which he was involved in the various states of Arunachal, Punjab, Manipur, Tripura, Assam and J&amp;K.</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He recalls the high traditions and discipline and secular nature of the force in which he served.</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His detailed account of operations against militants in Punjab at the risk of his life as well as his participation of Earthquake relief operations in Gujarat will inspire many.</a:t>
            </a:r>
          </a:p>
          <a:p>
            <a:pPr algn="just">
              <a:lnSpc>
                <a:spcPct val="150000"/>
              </a:lnSpc>
            </a:pPr>
            <a:endParaRPr lang="en-IN" sz="1800" dirty="0">
              <a:solidFill>
                <a:schemeClr val="bg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GB" sz="1800" dirty="0">
              <a:solidFill>
                <a:schemeClr val="bg1"/>
              </a:solidFill>
              <a:latin typeface="Arial" panose="020B0604020202020204" pitchFamily="34" charset="0"/>
              <a:cs typeface="Arial" panose="020B0604020202020204" pitchFamily="34"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3932" t="3588" r="4274" b="8087"/>
          <a:stretch/>
        </p:blipFill>
        <p:spPr bwMode="auto">
          <a:xfrm>
            <a:off x="9339070" y="378745"/>
            <a:ext cx="2447643" cy="3047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681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33776-A89F-49C8-9121-E98F040925CE}"/>
              </a:ext>
            </a:extLst>
          </p:cNvPr>
          <p:cNvSpPr>
            <a:spLocks noGrp="1"/>
          </p:cNvSpPr>
          <p:nvPr>
            <p:ph type="title"/>
          </p:nvPr>
        </p:nvSpPr>
        <p:spPr>
          <a:xfrm>
            <a:off x="839788" y="261258"/>
            <a:ext cx="8541604" cy="1059443"/>
          </a:xfrm>
        </p:spPr>
        <p:txBody>
          <a:bodyPr>
            <a:normAutofit/>
          </a:bodyPr>
          <a:lstStyle/>
          <a:p>
            <a:pPr algn="ctr"/>
            <a:r>
              <a:rPr lang="en-IN" sz="2400" dirty="0">
                <a:solidFill>
                  <a:schemeClr val="accent6"/>
                </a:solidFill>
                <a:latin typeface="Arial Black" panose="020B0A04020102020204" pitchFamily="34" charset="0"/>
              </a:rPr>
              <a:t>Awardee: Shri Suresh N.</a:t>
            </a:r>
            <a:r>
              <a:rPr lang="en-IN" sz="2000" dirty="0">
                <a:latin typeface="+mn-lt"/>
              </a:rPr>
              <a:t/>
            </a:r>
            <a:br>
              <a:rPr lang="en-IN" sz="2000" dirty="0">
                <a:latin typeface="+mn-lt"/>
              </a:rPr>
            </a:br>
            <a:r>
              <a:rPr lang="en-IN" sz="2000" b="1" dirty="0">
                <a:solidFill>
                  <a:schemeClr val="bg1"/>
                </a:solidFill>
                <a:latin typeface="Arial" panose="020B0604020202020204" pitchFamily="34" charset="0"/>
                <a:cs typeface="Arial" panose="020B0604020202020204" pitchFamily="34" charset="0"/>
              </a:rPr>
              <a:t>Designation: Technical Officer –D (</a:t>
            </a:r>
            <a:r>
              <a:rPr lang="en-IN" sz="2000" b="1" dirty="0" err="1">
                <a:solidFill>
                  <a:schemeClr val="bg1"/>
                </a:solidFill>
                <a:latin typeface="Arial" panose="020B0604020202020204" pitchFamily="34" charset="0"/>
                <a:cs typeface="Arial" panose="020B0604020202020204" pitchFamily="34" charset="0"/>
              </a:rPr>
              <a:t>Retd</a:t>
            </a:r>
            <a:r>
              <a:rPr lang="en-IN" sz="2000" b="1" dirty="0">
                <a:solidFill>
                  <a:schemeClr val="bg1"/>
                </a:solidFill>
                <a:latin typeface="Arial" panose="020B0604020202020204" pitchFamily="34" charset="0"/>
                <a:cs typeface="Arial" panose="020B0604020202020204" pitchFamily="34" charset="0"/>
              </a:rPr>
              <a:t>.)</a:t>
            </a:r>
            <a:br>
              <a:rPr lang="en-IN" sz="2000" b="1" dirty="0">
                <a:solidFill>
                  <a:schemeClr val="bg1"/>
                </a:solidFill>
                <a:latin typeface="Arial" panose="020B0604020202020204" pitchFamily="34" charset="0"/>
                <a:cs typeface="Arial" panose="020B0604020202020204" pitchFamily="34" charset="0"/>
              </a:rPr>
            </a:br>
            <a:r>
              <a:rPr lang="en-IN"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of Space</a:t>
            </a:r>
            <a:endParaRPr lang="en-GB" sz="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0964191B-ABE8-4275-9BBB-18F5F5C60000}"/>
              </a:ext>
            </a:extLst>
          </p:cNvPr>
          <p:cNvSpPr>
            <a:spLocks noGrp="1"/>
          </p:cNvSpPr>
          <p:nvPr>
            <p:ph type="body" sz="half" idx="2"/>
          </p:nvPr>
        </p:nvSpPr>
        <p:spPr>
          <a:xfrm>
            <a:off x="638828" y="1717324"/>
            <a:ext cx="8541604" cy="4595973"/>
          </a:xfrm>
        </p:spPr>
        <p:txBody>
          <a:bodyPr>
            <a:normAutofit/>
          </a:bodyPr>
          <a:lstStyle/>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Shri Suresh N.  has left behind an inspiring ‘Anubhav’ which  is divided in two parts one which is an account of his contribution while physically fit and another after an ailment which confined him to a wheel chair. </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It is an account meant both for people suffering physical ailments while in service and another for colleagues who through their motivation and encouragement  can get the best output from such officers. </a:t>
            </a:r>
          </a:p>
          <a:p>
            <a:pPr marL="285750" indent="-285750" algn="just">
              <a:lnSpc>
                <a:spcPct val="150000"/>
              </a:lnSpc>
              <a:buFont typeface="Arial" panose="020B0604020202020204" pitchFamily="34" charset="0"/>
              <a:buChar char="•"/>
            </a:pPr>
            <a:r>
              <a:rPr lang="en-IN" sz="1800" dirty="0">
                <a:solidFill>
                  <a:schemeClr val="bg1"/>
                </a:solidFill>
                <a:latin typeface="Arial" panose="020B0604020202020204" pitchFamily="34" charset="0"/>
                <a:cs typeface="Arial" panose="020B0604020202020204" pitchFamily="34" charset="0"/>
              </a:rPr>
              <a:t>His numerous contributions are in the field of  HPS 3, nozzle structural backup, Auto CAD sketches for various shop Floor fixtures, Rollers, Feeding Eye for various Filament Winding requirements. </a:t>
            </a:r>
          </a:p>
        </p:txBody>
      </p:sp>
      <p:pic>
        <p:nvPicPr>
          <p:cNvPr id="6146" name="Picture 2" descr="C:\Users\Manoj Kumar\Desktop\Awardees Photos\SURESH N.jpg"/>
          <p:cNvPicPr>
            <a:picLocks noChangeAspect="1" noChangeArrowheads="1"/>
          </p:cNvPicPr>
          <p:nvPr/>
        </p:nvPicPr>
        <p:blipFill rotWithShape="1">
          <a:blip r:embed="rId2">
            <a:extLst>
              <a:ext uri="{28A0092B-C50C-407E-A947-70E740481C1C}">
                <a14:useLocalDpi xmlns:a14="http://schemas.microsoft.com/office/drawing/2010/main" val="0"/>
              </a:ext>
            </a:extLst>
          </a:blip>
          <a:srcRect l="3933" t="4809" r="5216" b="3931"/>
          <a:stretch/>
        </p:blipFill>
        <p:spPr bwMode="auto">
          <a:xfrm>
            <a:off x="9646418" y="301471"/>
            <a:ext cx="2341265" cy="291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497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937</TotalTime>
  <Words>726</Words>
  <Application>Microsoft Office PowerPoint</Application>
  <PresentationFormat>Custom</PresentationFormat>
  <Paragraphs>29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Awardee: Shri J.N Mogal Designation: Vehicle Operator (Retd.) DRDO (A&amp;A),  Ministry of Defence</vt:lpstr>
      <vt:lpstr>Awardee: Shri Sita Ram Himral Designation: Postman  Department of Posts</vt:lpstr>
      <vt:lpstr>Awardee: Shri S. Kanagaraj Designation: Asst Sub-Inspector, Central Reserve Police Force Ministry of Home Affairs </vt:lpstr>
      <vt:lpstr>Awardee: Shri Madan Gopal Designation: Inspector, Central Industrial Security Force Ministry of Home Affairs</vt:lpstr>
      <vt:lpstr>Awardee: Ms. Kshipra Misra  Designation: Scientist F (Retd.) Defence Research &amp; Development Service (DRDS) Ministry of Defence</vt:lpstr>
      <vt:lpstr>Awardee: Shri Basheer Ahammad Kaji Designation: Sub-Inspector, Central Reserve Police Force Ministry of Home Affairs</vt:lpstr>
      <vt:lpstr>Awardee: Shri Suresh N. Designation: Technical Officer –D (Retd.) Department of Space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Awardee: Shri Surendra Kumar Mishra Designation: Retd. MTS Kanpur Railway Mail Agency,  Kanpur Division Department of Posts</dc:title>
  <dc:creator>User</dc:creator>
  <cp:lastModifiedBy>Manoj Kumar</cp:lastModifiedBy>
  <cp:revision>116</cp:revision>
  <cp:lastPrinted>2018-09-10T08:47:04Z</cp:lastPrinted>
  <dcterms:created xsi:type="dcterms:W3CDTF">2018-09-07T05:46:53Z</dcterms:created>
  <dcterms:modified xsi:type="dcterms:W3CDTF">2019-08-20T08:52:11Z</dcterms:modified>
</cp:coreProperties>
</file>